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60" r:id="rId4"/>
    <p:sldId id="257" r:id="rId5"/>
    <p:sldId id="261" r:id="rId6"/>
    <p:sldId id="262" r:id="rId7"/>
    <p:sldId id="259" r:id="rId8"/>
    <p:sldId id="265" r:id="rId9"/>
    <p:sldId id="263" r:id="rId10"/>
    <p:sldId id="266" r:id="rId11"/>
    <p:sldId id="264" r:id="rId12"/>
    <p:sldId id="267" r:id="rId13"/>
    <p:sldId id="268" r:id="rId14"/>
    <p:sldId id="269" r:id="rId15"/>
    <p:sldId id="271" r:id="rId16"/>
    <p:sldId id="270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0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756F-7AF8-436C-9ECD-719D50F6B0C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140D1A3-7F3B-4BF4-AF66-BB3543FA85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756F-7AF8-436C-9ECD-719D50F6B0C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0D1A3-7F3B-4BF4-AF66-BB3543FA85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140D1A3-7F3B-4BF4-AF66-BB3543FA85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756F-7AF8-436C-9ECD-719D50F6B0C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756F-7AF8-436C-9ECD-719D50F6B0C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140D1A3-7F3B-4BF4-AF66-BB3543FA85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756F-7AF8-436C-9ECD-719D50F6B0C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140D1A3-7F3B-4BF4-AF66-BB3543FA85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8194756F-7AF8-436C-9ECD-719D50F6B0C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0D1A3-7F3B-4BF4-AF66-BB3543FA85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756F-7AF8-436C-9ECD-719D50F6B0C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140D1A3-7F3B-4BF4-AF66-BB3543FA85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756F-7AF8-436C-9ECD-719D50F6B0C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140D1A3-7F3B-4BF4-AF66-BB3543FA85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756F-7AF8-436C-9ECD-719D50F6B0C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140D1A3-7F3B-4BF4-AF66-BB3543FA85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140D1A3-7F3B-4BF4-AF66-BB3543FA85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756F-7AF8-436C-9ECD-719D50F6B0C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140D1A3-7F3B-4BF4-AF66-BB3543FA85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8194756F-7AF8-436C-9ECD-719D50F6B0C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8194756F-7AF8-436C-9ECD-719D50F6B0C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140D1A3-7F3B-4BF4-AF66-BB3543FA85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2928934"/>
            <a:ext cx="7886728" cy="3000396"/>
          </a:xfrm>
        </p:spPr>
        <p:txBody>
          <a:bodyPr>
            <a:normAutofit fontScale="85000" lnSpcReduction="20000"/>
          </a:bodyPr>
          <a:lstStyle/>
          <a:p>
            <a:pPr marL="514350" indent="-514350" algn="ctr">
              <a:buAutoNum type="arabicPeriod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Территориальное развитие: цели, критерии, факторы</a:t>
            </a:r>
          </a:p>
          <a:p>
            <a:pPr marL="514350" indent="-514350" algn="ctr">
              <a:buAutoNum type="arabicPeriod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Особенности управления развитием</a:t>
            </a:r>
          </a:p>
          <a:p>
            <a:pPr marL="514350" indent="-514350" algn="ctr">
              <a:buAutoNum type="arabicPeriod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Факторы развития территории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642919"/>
            <a:ext cx="7743852" cy="928693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УПРАВЛЕНИЕ РАЗВИТИЕМ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57158" y="2819400"/>
            <a:ext cx="8501122" cy="3467120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Особое значение в определении уровня экономического развития территории имеют </a:t>
            </a:r>
            <a:r>
              <a:rPr lang="ru-RU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традиционные показатели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оценивающие уровень производства и потребления благ и рост этого уровня в расчете на душу населения (валовой национальный продукт ВНП, валовой внутренний продукт — ВВП, реальный ВНП на душу населения, темпы роста этих показателей).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214282" y="2743200"/>
            <a:ext cx="8786874" cy="354332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оценки </a:t>
            </a:r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динамики развития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целесообразно использовать показатели, оценивающие темпы экономического роста территории. В первую очередь это темпы роста душевого дохода, производительности труда, а также темпы структурной трансформации производства и общества. Воздействие на темпы экономического роста - жизненно важный вопрос для экономической политики как страны в целом, так и отдельного региона. Устойчивая динамика количественных показателей экономического роста - один из показателей устойчивого развития.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785786" y="2743200"/>
            <a:ext cx="7858180" cy="3186130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понятие социально-экономического развития территории входит и такая трудно измеряемая субстанция, как культурная жизнь населения. Устойчивая динамика экономического развития территории возможна лишь при условии обогащения культурной жизни населения данной территории.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357166"/>
            <a:ext cx="8786874" cy="170023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При управлении экономическим развитием отдельной территории целесообразно выделять все вышеперечисленные относительно самостоятельные цели и осуществлять мониторинг их достижения.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28596" y="2819400"/>
            <a:ext cx="8286808" cy="2609864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Развитие всегда имеет целевую направленность, т. е. направлено на достижение некоторой цели или системы целей. Положительная направленность развития позволяет квалифицировать его как прогресс, отрицательная свидетельствует о регрессе, деградации.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2. Особенности управления развитием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428596" y="2743200"/>
            <a:ext cx="8358246" cy="3257568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Развитие всегда имеет направленность, определяемую целью и системой целей.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Если эта направленность положительная, социально полезная, то говорят о прогрессе; если она отрицательная, то это регресс или деградация. Развитие фирм, организаций, стран и регионов всегда предполагает определенную цель или несколько целей.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594" name="Text Box 2"/>
          <p:cNvSpPr txBox="1">
            <a:spLocks noChangeArrowheads="1"/>
          </p:cNvSpPr>
          <p:nvPr/>
        </p:nvSpPr>
        <p:spPr bwMode="auto">
          <a:xfrm>
            <a:off x="285720" y="357165"/>
            <a:ext cx="828680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Управление развитием любого объекта выделяется в относительно самостоятельные действия и отличается от управления функционированием. Так, например, по своему содержанию различаются:</a:t>
            </a:r>
            <a:endParaRPr lang="ru-RU" alt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4595" name="Text Box 3"/>
          <p:cNvSpPr txBox="1">
            <a:spLocks noChangeArrowheads="1"/>
          </p:cNvSpPr>
          <p:nvPr/>
        </p:nvSpPr>
        <p:spPr bwMode="auto">
          <a:xfrm>
            <a:off x="357158" y="3571876"/>
            <a:ext cx="8501122" cy="1071570"/>
          </a:xfrm>
          <a:prstGeom prst="rect">
            <a:avLst/>
          </a:prstGeom>
          <a:solidFill>
            <a:srgbClr val="FFFF00">
              <a:alpha val="43921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8000" rIns="18000"/>
          <a:lstStyle/>
          <a:p>
            <a:pPr algn="ctr" eaLnBrk="0" hangingPunct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управление функционированием университета и управление развитием университета;</a:t>
            </a:r>
            <a:endParaRPr lang="ru-RU" alt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4596" name="Text Box 4"/>
          <p:cNvSpPr txBox="1">
            <a:spLocks noChangeArrowheads="1"/>
          </p:cNvSpPr>
          <p:nvPr/>
        </p:nvSpPr>
        <p:spPr bwMode="auto">
          <a:xfrm>
            <a:off x="357158" y="5286388"/>
            <a:ext cx="8448674" cy="1143008"/>
          </a:xfrm>
          <a:prstGeom prst="rect">
            <a:avLst/>
          </a:prstGeom>
          <a:solidFill>
            <a:srgbClr val="FFFF00">
              <a:alpha val="43921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8000" rIns="18000"/>
          <a:lstStyle/>
          <a:p>
            <a:pPr algn="ctr" eaLnBrk="0" hangingPunct="0"/>
            <a:r>
              <a:rPr lang="ru-RU" sz="2800" dirty="0" smtClean="0"/>
              <a:t>управление функционированием региона и управление развитием региона</a:t>
            </a:r>
            <a:endParaRPr lang="ru-RU" alt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4597" name="Text Box 5"/>
          <p:cNvSpPr txBox="1">
            <a:spLocks noChangeArrowheads="1"/>
          </p:cNvSpPr>
          <p:nvPr/>
        </p:nvSpPr>
        <p:spPr bwMode="auto">
          <a:xfrm>
            <a:off x="285720" y="2214554"/>
            <a:ext cx="8601105" cy="1214447"/>
          </a:xfrm>
          <a:prstGeom prst="rect">
            <a:avLst/>
          </a:prstGeom>
          <a:solidFill>
            <a:srgbClr val="FFFF00">
              <a:alpha val="43921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8000" rIns="18000"/>
          <a:lstStyle/>
          <a:p>
            <a:pPr algn="ctr" eaLnBrk="0" hangingPunct="0"/>
            <a:r>
              <a:rPr lang="ru-RU" sz="2800" dirty="0" smtClean="0"/>
              <a:t>управление функционированием фирмы и управление развитием фирмы</a:t>
            </a:r>
            <a:endParaRPr lang="ru-RU" alt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4600" name="AutoShape 8"/>
          <p:cNvSpPr>
            <a:spLocks noChangeArrowheads="1"/>
          </p:cNvSpPr>
          <p:nvPr/>
        </p:nvSpPr>
        <p:spPr bwMode="auto">
          <a:xfrm rot="5400000">
            <a:off x="-346079" y="2774947"/>
            <a:ext cx="971558" cy="2794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494601" name="AutoShape 9"/>
          <p:cNvSpPr>
            <a:spLocks noChangeArrowheads="1"/>
          </p:cNvSpPr>
          <p:nvPr/>
        </p:nvSpPr>
        <p:spPr bwMode="auto">
          <a:xfrm rot="5400000">
            <a:off x="-222254" y="3998918"/>
            <a:ext cx="723908" cy="2794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494602" name="AutoShape 10"/>
          <p:cNvSpPr>
            <a:spLocks noChangeArrowheads="1"/>
          </p:cNvSpPr>
          <p:nvPr/>
        </p:nvSpPr>
        <p:spPr bwMode="auto">
          <a:xfrm rot="5400000">
            <a:off x="-202406" y="5703108"/>
            <a:ext cx="684212" cy="2794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4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4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94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94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4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4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4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4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94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4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4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4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4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4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4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94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4594" grpId="0" autoUpdateAnimBg="0"/>
      <p:bldP spid="494595" grpId="0" animBg="1" autoUpdateAnimBg="0"/>
      <p:bldP spid="494596" grpId="0" animBg="1" autoUpdateAnimBg="0"/>
      <p:bldP spid="494597" grpId="0" animBg="1" autoUpdateAnimBg="0"/>
      <p:bldP spid="494600" grpId="0" animBg="1"/>
      <p:bldP spid="494601" grpId="0" animBg="1"/>
      <p:bldP spid="49460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2000240"/>
            <a:ext cx="8519952" cy="4098808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постоянно меняющихся условиях современного мира организации вынуждены развиваться, и это развитие становится не только следствием естественной эволюции, но и результатом целенаправленных усилий их руководителей. В соотношении «управление функционированием - управление развитием» все больший удельный вес приобретает управление развитием. В связи с этим меняется и содержание управленческой деятельности: оно в меньшей степени направлено на администрирование, а в большей мере - на преобразования.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214282" y="2743200"/>
            <a:ext cx="8929718" cy="3543320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Менеджмент развития проявляется в различных формах, в частности в стратегическом планировании, развитии культуры организации, организационном развитии, мониторинге, а также в конкретных технологиях менеджмента, таких, как бизнес-планирование, группы качества и др. Основной формой, в которой реализуется менеджмент развития, является стратегическое планирование.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57158" y="3143248"/>
            <a:ext cx="8572560" cy="2357454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Рассмотрим некоторые теории, анализирующие и объясняющие действие основных факторов экономического развития территории.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3. Факторы развития территории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214282" y="2571744"/>
            <a:ext cx="8929718" cy="3786214"/>
          </a:xfrm>
        </p:spPr>
        <p:txBody>
          <a:bodyPr>
            <a:normAutofit fontScale="92500" lnSpcReduction="20000"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Первая из них - теория </a:t>
            </a:r>
            <a:r>
              <a:rPr lang="ru-RU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пространственных преимуществ, или теория размещения.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Согласно этой теории, пространственные преимущества проявляются в любой экономической деятельности. Эти преимущества заставляют те или иные виды производств располагаться на определенных территориях.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Каждый регион, каждый город обладает своими территориальными преимуществами, связанными либо с источниками сырья, либо с другими факторами производства (рабочая сила, земля, энергия), либо с близостью к рынкам сбыта. Данная теория в значительной степени объясняет сложившиеся региональные различия размещением производительных сил.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500034" y="2819400"/>
            <a:ext cx="8358246" cy="3181368"/>
          </a:xfrm>
        </p:spPr>
        <p:txBody>
          <a:bodyPr>
            <a:normAutofit/>
          </a:bodyPr>
          <a:lstStyle/>
          <a:p>
            <a:r>
              <a:rPr lang="ru-RU" i="1" dirty="0" smtClean="0"/>
              <a:t>Развитие -</a:t>
            </a:r>
            <a:r>
              <a:rPr lang="ru-RU" dirty="0" smtClean="0"/>
              <a:t> это движение вперед, формирование новых целей, становление новых системных, структурных характеристик. Развитие означает рост, расширение, улучшение, совершенствование.</a:t>
            </a:r>
          </a:p>
          <a:p>
            <a:r>
              <a:rPr lang="ru-RU" dirty="0" smtClean="0"/>
              <a:t>Развитие - это изменение, связанное с возникновением качественно нового состояния.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1. Территориальное развитие: цели, критерии, факторы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214282" y="2819400"/>
            <a:ext cx="8715436" cy="346712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Другие традиционные представления, связанные не только с теорией, но и с практикой экономического развития, основываются на закономерностях </a:t>
            </a:r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агломерации, концентрации и комбинации производства.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крупных городах или городских агломерациях дополнительная экономия или дополнительный экономический эффект образуются в связи с тем, что вокруг успешно действующих производств формируется их окружение. Благодаря объединенному использова­нию общих ресурсов (трудовых, энергетических, инфраструктурных) достигается дополнительная экономия.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285720" y="2714620"/>
            <a:ext cx="8643998" cy="3614758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Весьма плодотворной концепцией, позволяющей эффективно анализировать проблемы экономического развития территории, является концепция </a:t>
            </a:r>
            <a:r>
              <a:rPr lang="ru-RU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основного и вспомогательного производства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любом регионе можно выделить основную промышленность, т. е. ту, продукция которой вывозится из региона, и вспомогательное производство, продукция которого потребляется преимущественно в пределах региона.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594" name="Text Box 2"/>
          <p:cNvSpPr txBox="1">
            <a:spLocks noChangeArrowheads="1"/>
          </p:cNvSpPr>
          <p:nvPr/>
        </p:nvSpPr>
        <p:spPr bwMode="auto">
          <a:xfrm>
            <a:off x="285720" y="357165"/>
            <a:ext cx="828680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Основной, интегральной целью социально-экономического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развития территории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является улучшение качества жизни населения. Этот процесс имеет три важнейшие составляющие:</a:t>
            </a:r>
            <a:endParaRPr lang="ru-RU" alt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4595" name="Text Box 3"/>
          <p:cNvSpPr txBox="1">
            <a:spLocks noChangeArrowheads="1"/>
          </p:cNvSpPr>
          <p:nvPr/>
        </p:nvSpPr>
        <p:spPr bwMode="auto">
          <a:xfrm>
            <a:off x="357158" y="3571876"/>
            <a:ext cx="8501122" cy="1500198"/>
          </a:xfrm>
          <a:prstGeom prst="rect">
            <a:avLst/>
          </a:prstGeom>
          <a:solidFill>
            <a:srgbClr val="FFFF00">
              <a:alpha val="43921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8000" rIns="18000"/>
          <a:lstStyle/>
          <a:p>
            <a:pPr algn="ctr" eaLnBrk="0" hangingPunct="0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создание условий, способствующих росту самоуважения лю­дей в результате формирования социальной, политической, эко­номической и институциональной систем, ориентированных на уважение человеческого достоинства</a:t>
            </a:r>
            <a:endParaRPr lang="ru-RU" alt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4596" name="Text Box 4"/>
          <p:cNvSpPr txBox="1">
            <a:spLocks noChangeArrowheads="1"/>
          </p:cNvSpPr>
          <p:nvPr/>
        </p:nvSpPr>
        <p:spPr bwMode="auto">
          <a:xfrm>
            <a:off x="357158" y="5286388"/>
            <a:ext cx="8448674" cy="1143008"/>
          </a:xfrm>
          <a:prstGeom prst="rect">
            <a:avLst/>
          </a:prstGeom>
          <a:solidFill>
            <a:srgbClr val="FFFF00">
              <a:alpha val="43921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8000" rIns="18000"/>
          <a:lstStyle/>
          <a:p>
            <a:pPr algn="ctr" eaLnBrk="0" hangingPunct="0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увеличение степени личной свободы людей, в том числе их экономической свободы</a:t>
            </a:r>
            <a:endParaRPr lang="ru-RU" alt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4597" name="Text Box 5"/>
          <p:cNvSpPr txBox="1">
            <a:spLocks noChangeArrowheads="1"/>
          </p:cNvSpPr>
          <p:nvPr/>
        </p:nvSpPr>
        <p:spPr bwMode="auto">
          <a:xfrm>
            <a:off x="285720" y="2285993"/>
            <a:ext cx="8601105" cy="1143008"/>
          </a:xfrm>
          <a:prstGeom prst="rect">
            <a:avLst/>
          </a:prstGeom>
          <a:solidFill>
            <a:srgbClr val="FFFF00">
              <a:alpha val="43921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8000" rIns="18000"/>
          <a:lstStyle/>
          <a:p>
            <a:pPr algn="ctr" eaLnBrk="0" hangingPunct="0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повышение доходов, улучшение здоровья населения 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повышение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уровня его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образования</a:t>
            </a:r>
            <a:endParaRPr lang="ru-RU" alt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4600" name="AutoShape 8"/>
          <p:cNvSpPr>
            <a:spLocks noChangeArrowheads="1"/>
          </p:cNvSpPr>
          <p:nvPr/>
        </p:nvSpPr>
        <p:spPr bwMode="auto">
          <a:xfrm rot="5400000">
            <a:off x="-346079" y="2774947"/>
            <a:ext cx="971558" cy="2794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494601" name="AutoShape 9"/>
          <p:cNvSpPr>
            <a:spLocks noChangeArrowheads="1"/>
          </p:cNvSpPr>
          <p:nvPr/>
        </p:nvSpPr>
        <p:spPr bwMode="auto">
          <a:xfrm rot="5400000">
            <a:off x="-222254" y="3998918"/>
            <a:ext cx="723908" cy="2794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494602" name="AutoShape 10"/>
          <p:cNvSpPr>
            <a:spLocks noChangeArrowheads="1"/>
          </p:cNvSpPr>
          <p:nvPr/>
        </p:nvSpPr>
        <p:spPr bwMode="auto">
          <a:xfrm rot="5400000">
            <a:off x="-202406" y="5703108"/>
            <a:ext cx="684212" cy="2794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4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4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94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94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4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4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4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4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94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4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4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4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4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4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4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94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4594" grpId="0" autoUpdateAnimBg="0"/>
      <p:bldP spid="494595" grpId="0" animBg="1" autoUpdateAnimBg="0"/>
      <p:bldP spid="494596" grpId="0" animBg="1" autoUpdateAnimBg="0"/>
      <p:bldP spid="494597" grpId="0" animBg="1" autoUpdateAnimBg="0"/>
      <p:bldP spid="494600" grpId="0" animBg="1"/>
      <p:bldP spid="494601" grpId="0" animBg="1"/>
      <p:bldP spid="49460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714488"/>
            <a:ext cx="8072494" cy="428628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Соответственно целям развития территории строится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система критериев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(характеристик развития) и показателей, которые позволяют реализовать эти критерии, соответствующим образом оценив ситуацию.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Стандартным, наиболее традиционным способом оценки экономического развития территории является оценка уровня производства (как правило, материального производства). Такая оценка является сегодня односторонней и недостаточной.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428596" y="2743200"/>
            <a:ext cx="8286808" cy="3186130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Международные организации оценивают степень развития стран и регионов по некоторым универсальным интегральным показателям. Одним из таких показателей является индекс развития человека, разработанный в рамках «Программы развития» ООН. Данный показатель ранжирует страны по восходящей от нуля до единицы.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0" name="Rectangle 2"/>
          <p:cNvSpPr>
            <a:spLocks noChangeArrowheads="1"/>
          </p:cNvSpPr>
          <p:nvPr/>
        </p:nvSpPr>
        <p:spPr bwMode="auto">
          <a:xfrm>
            <a:off x="142844" y="285728"/>
            <a:ext cx="8786874" cy="785818"/>
          </a:xfrm>
          <a:prstGeom prst="rect">
            <a:avLst/>
          </a:prstGeom>
          <a:solidFill>
            <a:srgbClr val="CCFF99">
              <a:alpha val="72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75000"/>
              </a:lnSpc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Для расчета используются три показателя экономического развития:</a:t>
            </a:r>
            <a:endParaRPr lang="ru-RU" sz="3800" b="1" dirty="0">
              <a:solidFill>
                <a:srgbClr val="9966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3" name="Cloud"/>
          <p:cNvSpPr>
            <a:spLocks noChangeAspect="1" noEditPoints="1" noChangeArrowheads="1"/>
          </p:cNvSpPr>
          <p:nvPr/>
        </p:nvSpPr>
        <p:spPr bwMode="auto">
          <a:xfrm>
            <a:off x="381000" y="3429000"/>
            <a:ext cx="4876800" cy="3276600"/>
          </a:xfrm>
          <a:custGeom>
            <a:avLst/>
            <a:gdLst>
              <a:gd name="T0" fmla="*/ 3415340 w 21600"/>
              <a:gd name="T1" fmla="*/ 204435075 h 21600"/>
              <a:gd name="T2" fmla="*/ 550536533 w 21600"/>
              <a:gd name="T3" fmla="*/ 408434836 h 21600"/>
              <a:gd name="T4" fmla="*/ 1100155506 w 21600"/>
              <a:gd name="T5" fmla="*/ 204435075 h 21600"/>
              <a:gd name="T6" fmla="*/ 550536533 w 21600"/>
              <a:gd name="T7" fmla="*/ 23377472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2. Интеллектуальный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потенциал (грамотность взрослого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населения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 средняя продолжительность обучения)</a:t>
            </a:r>
            <a:endParaRPr lang="ru-RU" alt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4" name="Cloud"/>
          <p:cNvSpPr>
            <a:spLocks noChangeAspect="1" noEditPoints="1" noChangeArrowheads="1"/>
          </p:cNvSpPr>
          <p:nvPr/>
        </p:nvSpPr>
        <p:spPr bwMode="auto">
          <a:xfrm>
            <a:off x="128588" y="1000108"/>
            <a:ext cx="5381625" cy="2886092"/>
          </a:xfrm>
          <a:custGeom>
            <a:avLst/>
            <a:gdLst>
              <a:gd name="T0" fmla="*/ 16693 w 21600"/>
              <a:gd name="T1" fmla="*/ 1295400 h 21600"/>
              <a:gd name="T2" fmla="*/ 2690813 w 21600"/>
              <a:gd name="T3" fmla="*/ 2588041 h 21600"/>
              <a:gd name="T4" fmla="*/ 5377140 w 21600"/>
              <a:gd name="T5" fmla="*/ 1295400 h 21600"/>
              <a:gd name="T6" fmla="*/ 2690813 w 21600"/>
              <a:gd name="T7" fmla="*/ 148131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1. Ожидаемая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продолжительность жизни при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рождении.</a:t>
            </a:r>
            <a:endParaRPr lang="ru-RU" altLang="ru-RU" sz="2000" b="1" dirty="0">
              <a:latin typeface="Times New Roman" pitchFamily="18" charset="0"/>
            </a:endParaRPr>
          </a:p>
        </p:txBody>
      </p:sp>
      <p:sp>
        <p:nvSpPr>
          <p:cNvPr id="20485" name="Cloud"/>
          <p:cNvSpPr>
            <a:spLocks noChangeAspect="1" noEditPoints="1" noChangeArrowheads="1"/>
          </p:cNvSpPr>
          <p:nvPr/>
        </p:nvSpPr>
        <p:spPr bwMode="auto">
          <a:xfrm>
            <a:off x="4191000" y="1881188"/>
            <a:ext cx="4953000" cy="4367212"/>
          </a:xfrm>
          <a:custGeom>
            <a:avLst/>
            <a:gdLst>
              <a:gd name="T0" fmla="*/ 3522821 w 21600"/>
              <a:gd name="T1" fmla="*/ 441493997 h 21600"/>
              <a:gd name="T2" fmla="*/ 567875208 w 21600"/>
              <a:gd name="T3" fmla="*/ 882047829 h 21600"/>
              <a:gd name="T4" fmla="*/ 1134804073 w 21600"/>
              <a:gd name="T5" fmla="*/ 441493997 h 21600"/>
              <a:gd name="T6" fmla="*/ 567875208 w 21600"/>
              <a:gd name="T7" fmla="*/ 5048557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3. Величина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душевого дохода с учетом покупательной способ­ности валюты и снижения предельной полезности дохода.</a:t>
            </a:r>
            <a:endParaRPr lang="ru-RU" alt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653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6530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3252806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национальный доход на душу населения;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уровень потребления отдельных материальных благ;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степень дифференциации доходов;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продолжительность жизни;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уровень физического здоровья;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уровень образования;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степень счастья населения.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14282" y="381000"/>
            <a:ext cx="8715436" cy="204786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Индекс развития человека можно с успехом использовать для оценки развития территории. Наряду с этим и другими крупномасштабными показателями можно использовать более частные показатели развития территории. Среди них: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643050"/>
            <a:ext cx="8534400" cy="4714908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Критерии экономического развития не всегда играют роль целей или целевых ориентиров, и наоборот. Нередко в качестве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тактических целей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территориального развития выступают промежуточные задачи по изменению ситуации, неблагоприятной для развития, и созданию условий, необходимых для успешного развития.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28600"/>
            <a:ext cx="8550432" cy="98582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Среди таких тактических целей развития региона или города можно назвать: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 привлечение новых видов бизнеса;</a:t>
            </a:r>
          </a:p>
          <a:p>
            <a:r>
              <a:rPr lang="ru-RU" dirty="0" smtClean="0"/>
              <a:t> расширение существующего бизнеса;</a:t>
            </a:r>
          </a:p>
          <a:p>
            <a:r>
              <a:rPr lang="ru-RU" dirty="0" smtClean="0"/>
              <a:t>развитие малого бизнеса;</a:t>
            </a:r>
          </a:p>
          <a:p>
            <a:r>
              <a:rPr lang="ru-RU" dirty="0" smtClean="0"/>
              <a:t> развитие промышленности;</a:t>
            </a:r>
          </a:p>
          <a:p>
            <a:r>
              <a:rPr lang="ru-RU" dirty="0" smtClean="0"/>
              <a:t> развитие сферы услуг;</a:t>
            </a:r>
          </a:p>
          <a:p>
            <a:r>
              <a:rPr lang="ru-RU" dirty="0" smtClean="0"/>
              <a:t> повышение уровня занятости населения региона.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149</TotalTime>
  <Words>1053</Words>
  <Application>Microsoft Office PowerPoint</Application>
  <PresentationFormat>Экран (4:3)</PresentationFormat>
  <Paragraphs>53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Официальная</vt:lpstr>
      <vt:lpstr>УПРАВЛЕНИЕ РАЗВИТИЕМ</vt:lpstr>
      <vt:lpstr>1. Территориальное развитие: цели, критерии, факторы</vt:lpstr>
      <vt:lpstr>Презентация PowerPoint</vt:lpstr>
      <vt:lpstr>Соответственно целям развития территории строится система критериев (характеристик развития) и показателей, которые позволяют реализовать эти критерии, соответствующим образом оценив ситуацию. Стандартным, наиболее традиционным способом оценки экономического развития территории является оценка уровня производства (как правило, материального производства). Такая оценка является сегодня односторонней и недостаточной.</vt:lpstr>
      <vt:lpstr>Презентация PowerPoint</vt:lpstr>
      <vt:lpstr>Презентация PowerPoint</vt:lpstr>
      <vt:lpstr>Индекс развития человека можно с успехом использовать для оценки развития территории. Наряду с этим и другими крупномасштабными показателями можно использовать более частные показатели развития территории. Среди них:</vt:lpstr>
      <vt:lpstr>Критерии экономического развития не всегда играют роль целей или целевых ориентиров, и наоборот. Нередко в качестве тактических целей территориального развития выступают промежуточные задачи по изменению ситуации, неблагоприятной для развития, и созданию условий, необходимых для успешного развития. </vt:lpstr>
      <vt:lpstr>Среди таких тактических целей развития региона или города можно назвать:</vt:lpstr>
      <vt:lpstr>Презентация PowerPoint</vt:lpstr>
      <vt:lpstr>Презентация PowerPoint</vt:lpstr>
      <vt:lpstr>При управлении экономическим развитием отдельной территории целесообразно выделять все вышеперечисленные относительно самостоятельные цели и осуществлять мониторинг их достижения. </vt:lpstr>
      <vt:lpstr>2. Особенности управления развитием</vt:lpstr>
      <vt:lpstr>Презентация PowerPoint</vt:lpstr>
      <vt:lpstr>Презентация PowerPoint</vt:lpstr>
      <vt:lpstr>Презентация PowerPoint</vt:lpstr>
      <vt:lpstr>Презентация PowerPoint</vt:lpstr>
      <vt:lpstr>3. Факторы развития территории</vt:lpstr>
      <vt:lpstr>Презентация PowerPoint</vt:lpstr>
      <vt:lpstr>Презентация PowerPoint</vt:lpstr>
      <vt:lpstr>Презентация PowerPoint</vt:lpstr>
    </vt:vector>
  </TitlesOfParts>
  <Company>Ставропольский ГАУ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РАЗВИТИЕМ</dc:title>
  <dc:creator>СтГАУ</dc:creator>
  <cp:lastModifiedBy>CG</cp:lastModifiedBy>
  <cp:revision>17</cp:revision>
  <dcterms:created xsi:type="dcterms:W3CDTF">2014-10-11T06:12:52Z</dcterms:created>
  <dcterms:modified xsi:type="dcterms:W3CDTF">2014-10-14T09:24:59Z</dcterms:modified>
</cp:coreProperties>
</file>